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handoutMasterIdLst>
    <p:handoutMasterId r:id="rId17"/>
  </p:handoutMasterIdLst>
  <p:sldIdLst>
    <p:sldId id="257" r:id="rId2"/>
    <p:sldId id="275" r:id="rId3"/>
    <p:sldId id="286" r:id="rId4"/>
    <p:sldId id="276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7" r:id="rId14"/>
    <p:sldId id="277" r:id="rId15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4E16"/>
    <a:srgbClr val="0F37DF"/>
    <a:srgbClr val="E66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50" d="100"/>
          <a:sy n="50" d="100"/>
        </p:scale>
        <p:origin x="78" y="324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en-US"/>
              <a:t>11/30/2018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en-US"/>
              <a:t>11/30/2018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1" y="1"/>
            <a:ext cx="11680767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8"/>
            <a:ext cx="1132630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8717308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758" y="293317"/>
            <a:ext cx="1136415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0969" y="662656"/>
            <a:ext cx="9752647" cy="2766528"/>
          </a:xfrm>
        </p:spPr>
        <p:txBody>
          <a:bodyPr anchor="b">
            <a:normAutofit/>
          </a:bodyPr>
          <a:lstStyle>
            <a:lvl1pPr algn="r">
              <a:defRPr sz="7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2806" y="3505210"/>
            <a:ext cx="975264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799">
                <a:solidFill>
                  <a:schemeClr val="bg1">
                    <a:lumMod val="50000"/>
                  </a:schemeClr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7253" y="4578463"/>
            <a:ext cx="6142053" cy="1163112"/>
          </a:xfrm>
        </p:spPr>
        <p:txBody>
          <a:bodyPr/>
          <a:lstStyle>
            <a:lvl1pPr algn="ctr">
              <a:defRPr sz="5398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3829175-527E-46A3-863C-1BB1F163B849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58" y="4883024"/>
            <a:ext cx="4046185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398" dirty="0"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49192" y="3832648"/>
            <a:ext cx="906950" cy="498470"/>
          </a:xfrm>
        </p:spPr>
        <p:txBody>
          <a:bodyPr/>
          <a:lstStyle>
            <a:lvl1pPr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5137D0E-4A4F-4307-8994-C1891D747D5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0286" y="5111356"/>
            <a:ext cx="515252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274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4106333"/>
            <a:ext cx="10392001" cy="588846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623" y="685800"/>
            <a:ext cx="10389807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01" y="4702923"/>
            <a:ext cx="10392021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074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3" y="685801"/>
            <a:ext cx="10394194" cy="3194903"/>
          </a:xfrm>
        </p:spPr>
        <p:txBody>
          <a:bodyPr anchor="ctr">
            <a:normAutofit/>
          </a:bodyPr>
          <a:lstStyle>
            <a:lvl1pPr algn="ctr">
              <a:defRPr sz="4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01" y="4106333"/>
            <a:ext cx="10392022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7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440" y="685800"/>
            <a:ext cx="9522540" cy="2916704"/>
          </a:xfrm>
        </p:spPr>
        <p:txBody>
          <a:bodyPr anchor="ctr">
            <a:normAutofit/>
          </a:bodyPr>
          <a:lstStyle>
            <a:lvl1pPr algn="ctr">
              <a:defRPr sz="4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49860" y="3610032"/>
            <a:ext cx="8665699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3" y="4106334"/>
            <a:ext cx="10394174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623" y="89262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0356" y="2922827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2154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1723855"/>
            <a:ext cx="10392000" cy="2511835"/>
          </a:xfrm>
        </p:spPr>
        <p:txBody>
          <a:bodyPr anchor="b">
            <a:normAutofit/>
          </a:bodyPr>
          <a:lstStyle>
            <a:lvl1pPr algn="l">
              <a:defRPr sz="4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4247468"/>
            <a:ext cx="1039200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66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623" y="685801"/>
            <a:ext cx="10391999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623" y="2063395"/>
            <a:ext cx="330926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623" y="2639658"/>
            <a:ext cx="330926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3519" y="2063395"/>
            <a:ext cx="330926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3518" y="2639658"/>
            <a:ext cx="330926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356" y="2063395"/>
            <a:ext cx="330926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68356" y="2639658"/>
            <a:ext cx="330926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568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623" y="685801"/>
            <a:ext cx="10394174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660" y="3813025"/>
            <a:ext cx="330926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1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601" y="2063396"/>
            <a:ext cx="330926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660" y="4389288"/>
            <a:ext cx="330926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6307" y="3813025"/>
            <a:ext cx="330926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1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4896" y="2063396"/>
            <a:ext cx="330926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4896" y="4389286"/>
            <a:ext cx="3309266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6921" y="3813025"/>
            <a:ext cx="330926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1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6796" y="2063394"/>
            <a:ext cx="330926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6796" y="4389284"/>
            <a:ext cx="330926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75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622" y="2063396"/>
            <a:ext cx="10392000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540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566" y="685801"/>
            <a:ext cx="226405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622" y="685801"/>
            <a:ext cx="7902373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08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BFB0D-8BAA-410D-8F2A-713DEB708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F238E-DA8D-42E9-9573-886A059D2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95445-7263-474C-851A-3DF8CEEE1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0A2AE-8A69-4722-9FCE-C11F0FF4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7365E-D688-46A9-AF8C-6F5321C5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9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622" y="2063396"/>
            <a:ext cx="10392000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90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3" y="685801"/>
            <a:ext cx="10392000" cy="3193487"/>
          </a:xfrm>
        </p:spPr>
        <p:txBody>
          <a:bodyPr anchor="b">
            <a:normAutofit/>
          </a:bodyPr>
          <a:lstStyle>
            <a:lvl1pPr algn="l">
              <a:defRPr sz="5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3" y="3742267"/>
            <a:ext cx="1039200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bg1">
                    <a:lumMod val="50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1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623" y="685800"/>
            <a:ext cx="10394174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621" y="2063396"/>
            <a:ext cx="5087389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2410" y="2063396"/>
            <a:ext cx="5085213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9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623" y="685800"/>
            <a:ext cx="10392000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117" y="2063396"/>
            <a:ext cx="4854893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5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623" y="2861733"/>
            <a:ext cx="5087387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6572" y="2063396"/>
            <a:ext cx="4863224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5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2408" y="2861733"/>
            <a:ext cx="5087388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4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91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57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63" y="685800"/>
            <a:ext cx="4125785" cy="2023252"/>
          </a:xfrm>
        </p:spPr>
        <p:txBody>
          <a:bodyPr anchor="b">
            <a:normAutofit/>
          </a:bodyPr>
          <a:lstStyle>
            <a:lvl1pPr algn="ctr"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4818" y="685801"/>
            <a:ext cx="6032804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462" y="2709053"/>
            <a:ext cx="412578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39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685800"/>
            <a:ext cx="6343650" cy="2023252"/>
          </a:xfrm>
        </p:spPr>
        <p:txBody>
          <a:bodyPr anchor="b">
            <a:normAutofit/>
          </a:bodyPr>
          <a:lstStyle>
            <a:lvl1pPr algn="ctr"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0413" y="1"/>
            <a:ext cx="3597209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3" y="2709053"/>
            <a:ext cx="6343649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CF7FC-352C-4069-97B9-0AAC87484FF9}" type="datetimeFigureOut">
              <a:rPr lang="en-GB" smtClean="0"/>
              <a:t>30/11/2018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A096-2432-4FCE-973D-0EDE8C448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6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1" y="1"/>
            <a:ext cx="12002224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623" y="685801"/>
            <a:ext cx="10394174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2" y="2063396"/>
            <a:ext cx="10394175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6183" y="5757334"/>
            <a:ext cx="3783614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99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623" y="5757334"/>
            <a:ext cx="5498287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99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5484" y="5757334"/>
            <a:ext cx="9069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99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01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5398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999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799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miumbeat.com/blog/manipulate-emotions-with-color-in-film/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169046276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4372" y="2225840"/>
            <a:ext cx="4995028" cy="19367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Colour in Cinema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8621" y="4797152"/>
            <a:ext cx="4995027" cy="106829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Emotions and meanings</a:t>
            </a:r>
          </a:p>
        </p:txBody>
      </p:sp>
    </p:spTree>
    <p:extLst>
      <p:ext uri="{BB962C8B-B14F-4D97-AF65-F5344CB8AC3E}">
        <p14:creationId xmlns:p14="http://schemas.microsoft.com/office/powerpoint/2010/main" val="456561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F520-1EC7-4B86-A2EE-FDBEA3572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Green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6032B7-3FC4-4A33-A571-DA7DFE3EB94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lum contrast="20000"/>
          </a:blip>
          <a:srcRect l="17874"/>
          <a:stretch/>
        </p:blipFill>
        <p:spPr>
          <a:xfrm>
            <a:off x="3071661" y="2060848"/>
            <a:ext cx="5622098" cy="35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72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4C98-2CA8-47DB-B459-220B0E02B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6E96DE-6EE1-44C5-A2B5-33841B56DEE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8451"/>
          <a:stretch/>
        </p:blipFill>
        <p:spPr>
          <a:xfrm>
            <a:off x="3283363" y="1988840"/>
            <a:ext cx="562209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41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6EE00-FBFA-440B-B552-0AE025013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Purple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F0D79E-7E54-4C26-B227-5DEC25623B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7881"/>
          <a:stretch/>
        </p:blipFill>
        <p:spPr>
          <a:xfrm>
            <a:off x="3283363" y="1988840"/>
            <a:ext cx="5622097" cy="3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86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D41E7-0D2A-4ABE-8EC5-75DEFA62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Aim – Understanding the colour in cinema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908DA-2319-46D4-80E7-44A1BFB89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622" y="2204864"/>
            <a:ext cx="10394175" cy="3311189"/>
          </a:xfrm>
        </p:spPr>
        <p:txBody>
          <a:bodyPr>
            <a:normAutofit fontScale="92500" lnSpcReduction="20000"/>
          </a:bodyPr>
          <a:lstStyle/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Objectives: </a:t>
            </a:r>
          </a:p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Identify the emotions using specific colours within the mise-</a:t>
            </a:r>
            <a:r>
              <a:rPr lang="en-GB" dirty="0" err="1"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-scene.</a:t>
            </a:r>
          </a:p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Discuss how colour can be used to manipulate emotions in cinema.</a:t>
            </a:r>
          </a:p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Create a visual organiser to present the emotions of colours in cinema.</a:t>
            </a: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/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70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D53-CBEF-4681-8BFD-F4457960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A03C1-108B-4C70-B900-42DA906CF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https://www.premiumbeat.com/blog/manipulate-emotions-with-color-in-film/</a:t>
            </a:r>
            <a:endParaRPr lang="en-GB" dirty="0"/>
          </a:p>
          <a:p>
            <a:r>
              <a:rPr lang="en-GB" dirty="0" err="1"/>
              <a:t>StudioBinder</a:t>
            </a:r>
            <a:r>
              <a:rPr lang="en-GB" dirty="0"/>
              <a:t> Inc. 2016. How to Use </a:t>
            </a:r>
            <a:r>
              <a:rPr lang="en-GB" dirty="0" err="1"/>
              <a:t>Color</a:t>
            </a:r>
            <a:r>
              <a:rPr lang="en-GB" dirty="0"/>
              <a:t> in Film.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618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D41E7-0D2A-4ABE-8EC5-75DEFA62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Aim – Understanding the Use of colour in cinema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908DA-2319-46D4-80E7-44A1BFB89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622" y="2204864"/>
            <a:ext cx="10394175" cy="3311189"/>
          </a:xfrm>
        </p:spPr>
        <p:txBody>
          <a:bodyPr>
            <a:normAutofit fontScale="92500" lnSpcReduction="20000"/>
          </a:bodyPr>
          <a:lstStyle/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Objectives: </a:t>
            </a:r>
          </a:p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Identify the emotions using specific colours within the mise-</a:t>
            </a:r>
            <a:r>
              <a:rPr lang="en-GB" dirty="0" err="1"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-scene.</a:t>
            </a:r>
          </a:p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Discuss how colour can be used to manipulate emotions in cinema.</a:t>
            </a:r>
          </a:p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Create a visual organiser to present the emotions of colours in cinema.</a:t>
            </a: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/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8619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6BF77-9507-48CE-B1F2-6A12149E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use colour in film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8D776-C885-4C73-A050-594B300AD71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Elicit psychological reactions with the audience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Draw focus to significant details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Set the tone of the movie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Represent character traits and more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Show changes or arcs in the story</a:t>
            </a:r>
          </a:p>
        </p:txBody>
      </p:sp>
    </p:spTree>
    <p:extLst>
      <p:ext uri="{BB962C8B-B14F-4D97-AF65-F5344CB8AC3E}">
        <p14:creationId xmlns:p14="http://schemas.microsoft.com/office/powerpoint/2010/main" val="264859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B2052-8126-481B-A593-19CC87A6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Psychological use of colour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FC7DA-6866-474E-8B2F-475405A2CCD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Video:</a:t>
            </a:r>
          </a:p>
          <a:p>
            <a:r>
              <a:rPr lang="en-GB" dirty="0">
                <a:hlinkClick r:id="rId2"/>
              </a:rPr>
              <a:t>https://vimeo.com/169046276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788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0FCE-1F28-4E75-8A57-7F369CF4D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2B89D-3F78-485C-BC47-10F52FA1F4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Create a visual organiser using </a:t>
            </a:r>
            <a:r>
              <a:rPr lang="en-GB" sz="2800" dirty="0"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 colours with the association to the emotions as well as other meanings used in cinema</a:t>
            </a:r>
          </a:p>
          <a:p>
            <a:pPr marL="0" indent="0">
              <a:buNone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COLOURS: </a:t>
            </a:r>
          </a:p>
          <a:p>
            <a:pPr marL="0" indent="0">
              <a:buNone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Group1 RED – Pink</a:t>
            </a:r>
          </a:p>
          <a:p>
            <a:pPr marL="0" indent="0">
              <a:buNone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Group2 Orange – Yellow</a:t>
            </a:r>
          </a:p>
          <a:p>
            <a:pPr marL="0" indent="0">
              <a:buNone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Group3 Green – Blue</a:t>
            </a:r>
          </a:p>
          <a:p>
            <a:pPr marL="0" indent="0">
              <a:buNone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If finished – you can use Purple as well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E08E-2CC7-4FF1-90C3-05BB91B88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3 </a:t>
            </a:r>
            <a:r>
              <a:rPr lang="en-GB" dirty="0" err="1"/>
              <a:t>grops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148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9F013-CD4D-4EA1-96A8-17FBB5E4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4618D2-065A-4C5D-906C-05189FF5EE1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lum bright="20000" contrast="40000"/>
          </a:blip>
          <a:srcRect l="18444" r="-308"/>
          <a:stretch/>
        </p:blipFill>
        <p:spPr>
          <a:xfrm>
            <a:off x="3044736" y="1837765"/>
            <a:ext cx="6137604" cy="377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04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FBE3-4052-4A3E-8967-B337FC5EA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Pink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DECF44-AD0E-4CD3-B744-5260F9AF1A0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8070" t="-82" b="82"/>
          <a:stretch/>
        </p:blipFill>
        <p:spPr>
          <a:xfrm>
            <a:off x="3107665" y="1916832"/>
            <a:ext cx="5550089" cy="35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86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A64C3-30CE-406B-BB92-5E89FB33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Orange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869224-9282-4F27-9046-918F79EFF2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lum contrast="20000"/>
          </a:blip>
          <a:srcRect l="17786"/>
          <a:stretch/>
        </p:blipFill>
        <p:spPr>
          <a:xfrm>
            <a:off x="3319367" y="2060848"/>
            <a:ext cx="5550089" cy="35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05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C4DC-546A-49EB-9327-6F4F9B5BB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Yellow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B64539-3E70-49AB-940C-E529A5C7643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7407"/>
          <a:stretch/>
        </p:blipFill>
        <p:spPr>
          <a:xfrm>
            <a:off x="3035657" y="1988840"/>
            <a:ext cx="569410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537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224</Words>
  <Application>Microsoft Office PowerPoint</Application>
  <PresentationFormat>Custom</PresentationFormat>
  <Paragraphs>54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Aharoni</vt:lpstr>
      <vt:lpstr>Arial</vt:lpstr>
      <vt:lpstr>Impact</vt:lpstr>
      <vt:lpstr>Palatino Linotype</vt:lpstr>
      <vt:lpstr>Main Event</vt:lpstr>
      <vt:lpstr>Colour in Cinema</vt:lpstr>
      <vt:lpstr>Aim – Understanding the Use of colour in cinema</vt:lpstr>
      <vt:lpstr>How to use colour in film</vt:lpstr>
      <vt:lpstr>Psychological use of colour </vt:lpstr>
      <vt:lpstr>Task</vt:lpstr>
      <vt:lpstr>RED</vt:lpstr>
      <vt:lpstr>Pink</vt:lpstr>
      <vt:lpstr>Orange</vt:lpstr>
      <vt:lpstr>Yellow</vt:lpstr>
      <vt:lpstr>Green</vt:lpstr>
      <vt:lpstr>Blue</vt:lpstr>
      <vt:lpstr>Purple</vt:lpstr>
      <vt:lpstr>Aim – Understanding the colour in cinema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 in Cinema</dc:title>
  <dc:creator>Kristina Novackova</dc:creator>
  <cp:lastModifiedBy>Kristina Novackova</cp:lastModifiedBy>
  <cp:revision>22</cp:revision>
  <dcterms:created xsi:type="dcterms:W3CDTF">2018-11-29T19:42:49Z</dcterms:created>
  <dcterms:modified xsi:type="dcterms:W3CDTF">2018-11-30T15:16:42Z</dcterms:modified>
</cp:coreProperties>
</file>